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78" r:id="rId4"/>
    <p:sldId id="280" r:id="rId5"/>
    <p:sldId id="274" r:id="rId6"/>
    <p:sldId id="257" r:id="rId7"/>
    <p:sldId id="275" r:id="rId8"/>
    <p:sldId id="282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71" d="100"/>
          <a:sy n="71" d="100"/>
        </p:scale>
        <p:origin x="360" y="176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77646CB-8C87-4199-8983-F5EE0B4FD412}" type="datetime1">
              <a:rPr lang="nl-NL"/>
              <a:pPr lvl="0"/>
              <a:t>24-04-2020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9BDB442-421D-437C-A41E-9368B599F81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06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F3DAE1E8-D92D-4DCB-9804-754DEA946953}" type="datetime3">
              <a:rPr lang="nl-NL"/>
              <a:pPr lvl="0"/>
              <a:t>24/04/20</a:t>
            </a:fld>
            <a:endParaRPr lang="mr-IN"/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430411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36239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58291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374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13208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553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4513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5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8815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260069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1353689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1714250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927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9804269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88479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1.3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Denken en doen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602958" cy="5514362"/>
          </a:xfrm>
        </p:spPr>
        <p:txBody>
          <a:bodyPr/>
          <a:lstStyle/>
          <a:p>
            <a:pPr marL="342900" lvl="0" indent="-342900"/>
            <a:r>
              <a:rPr lang="nl-NL" dirty="0"/>
              <a:t>waarom en hoe boeren hun voorouders vereerden</a:t>
            </a:r>
          </a:p>
          <a:p>
            <a:pPr marL="342900" lvl="0" indent="-342900"/>
            <a:endParaRPr lang="nl-NL" b="1" dirty="0"/>
          </a:p>
          <a:p>
            <a:pPr marL="342900" lvl="0" indent="-342900"/>
            <a:r>
              <a:rPr lang="nl-NL" dirty="0"/>
              <a:t>waarom boeren goden in de natuur vereerden</a:t>
            </a:r>
          </a:p>
          <a:p>
            <a:pPr marL="342900" lvl="0" indent="-342900"/>
            <a:endParaRPr lang="nl-NL" b="1" dirty="0"/>
          </a:p>
          <a:p>
            <a:pPr marL="342900" lvl="0" indent="-342900"/>
            <a:r>
              <a:rPr lang="nl-NL" dirty="0"/>
              <a:t>waardoor verschillen tussen jager-verzamelaars klein waren</a:t>
            </a:r>
          </a:p>
          <a:p>
            <a:pPr marL="342900" lvl="0" indent="-342900"/>
            <a:endParaRPr lang="nl-NL" b="1" dirty="0"/>
          </a:p>
          <a:p>
            <a:pPr marL="342900" lvl="0" indent="-342900"/>
            <a:r>
              <a:rPr lang="nl-NL" dirty="0"/>
              <a:t>hoe verschillen tussen boeren groter werden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Verering van voorouders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514078" cy="7527697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nl-NL" dirty="0"/>
              <a:t>Boeren geloofden in een </a:t>
            </a:r>
            <a:r>
              <a:rPr lang="nl-NL" dirty="0">
                <a:solidFill>
                  <a:srgbClr val="FF0000"/>
                </a:solidFill>
              </a:rPr>
              <a:t>hiernamaals</a:t>
            </a:r>
            <a:r>
              <a:rPr lang="nl-NL" dirty="0"/>
              <a:t>: leven na de dood.</a:t>
            </a:r>
          </a:p>
          <a:p>
            <a:pPr marL="0">
              <a:buNone/>
            </a:pPr>
            <a:r>
              <a:rPr lang="nl-NL" dirty="0"/>
              <a:t> </a:t>
            </a:r>
          </a:p>
          <a:p>
            <a:pPr marL="0">
              <a:buNone/>
            </a:pPr>
            <a:r>
              <a:rPr lang="nl-NL" dirty="0"/>
              <a:t>Hunebedden waren familiegraven waarmee boeren hun voorouders vereerden. </a:t>
            </a:r>
          </a:p>
          <a:p>
            <a:pPr marL="0">
              <a:buNone/>
            </a:pPr>
            <a:endParaRPr lang="nl-NL" dirty="0"/>
          </a:p>
          <a:p>
            <a:pPr marL="0">
              <a:buNone/>
            </a:pPr>
            <a:r>
              <a:rPr lang="nl-NL" dirty="0"/>
              <a:t>Door de hunebedden hebben we kennis over hun </a:t>
            </a:r>
            <a:r>
              <a:rPr lang="nl-NL" dirty="0">
                <a:solidFill>
                  <a:srgbClr val="FF0000"/>
                </a:solidFill>
              </a:rPr>
              <a:t>cultuur</a:t>
            </a:r>
            <a:r>
              <a:rPr lang="nl-NL" dirty="0"/>
              <a:t>: denken en doen van een groep mensen.</a:t>
            </a:r>
          </a:p>
          <a:p>
            <a:pPr marL="0">
              <a:buNone/>
            </a:pPr>
            <a:endParaRPr lang="nl-NL" dirty="0"/>
          </a:p>
          <a:p>
            <a:pPr marL="0">
              <a:buNone/>
            </a:pPr>
            <a:r>
              <a:rPr lang="nl-NL" dirty="0"/>
              <a:t>Doden kregen sieraden, werktuigen en bekers (potten) met eten en drinken mee voor in het hiernamaals.</a:t>
            </a:r>
          </a:p>
          <a:p>
            <a:pPr marL="0">
              <a:buNone/>
            </a:pPr>
            <a:endParaRPr lang="nl-NL" dirty="0"/>
          </a:p>
          <a:p>
            <a:pPr marL="0">
              <a:buNone/>
            </a:pPr>
            <a:r>
              <a:rPr lang="nl-NL" dirty="0"/>
              <a:t> </a:t>
            </a:r>
          </a:p>
          <a:p>
            <a:pPr marL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49" y="2516400"/>
            <a:ext cx="9049084" cy="5878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Hunebedbouwers met een hunebed op de achtergrond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75" y="2077836"/>
            <a:ext cx="11980227" cy="82328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Verering van goden in de natuur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>
            <a:normAutofit/>
          </a:bodyPr>
          <a:lstStyle/>
          <a:p>
            <a:pPr marL="0" lvl="0">
              <a:buNone/>
            </a:pPr>
            <a:r>
              <a:rPr lang="nl-NL" dirty="0"/>
              <a:t>Boeren maakten gesneden beeldjes. We weten niet of het bedoeld was als </a:t>
            </a:r>
            <a:r>
              <a:rPr lang="nl-NL" dirty="0">
                <a:solidFill>
                  <a:srgbClr val="FF0000"/>
                </a:solidFill>
              </a:rPr>
              <a:t>kunst</a:t>
            </a:r>
            <a:r>
              <a:rPr lang="nl-NL" dirty="0"/>
              <a:t> of te maken had met hun geloof.</a:t>
            </a:r>
          </a:p>
          <a:p>
            <a:pPr marL="0" lvl="0">
              <a:buNone/>
            </a:pPr>
            <a:endParaRPr lang="nl-NL" dirty="0"/>
          </a:p>
          <a:p>
            <a:pPr marL="0" lvl="0">
              <a:buNone/>
            </a:pPr>
            <a:r>
              <a:rPr lang="nl-NL" dirty="0"/>
              <a:t>Boeren vereerden goden in de natuur. </a:t>
            </a:r>
            <a:r>
              <a:rPr lang="nl-NL" dirty="0">
                <a:solidFill>
                  <a:srgbClr val="FF0000"/>
                </a:solidFill>
              </a:rPr>
              <a:t>Natuurgodsdiensten</a:t>
            </a:r>
            <a:r>
              <a:rPr lang="nl-NL" dirty="0"/>
              <a:t> ontstonden doordat mensen veel onbegrijpelijke dingen meemaakten. </a:t>
            </a:r>
          </a:p>
          <a:p>
            <a:pPr marL="0" lvl="0">
              <a:buNone/>
            </a:pPr>
            <a:endParaRPr lang="nl-NL" dirty="0"/>
          </a:p>
          <a:p>
            <a:pPr marL="0" lvl="0">
              <a:buNone/>
            </a:pPr>
            <a:r>
              <a:rPr lang="nl-NL" dirty="0"/>
              <a:t>Met het geloof in goden konden mensen een </a:t>
            </a:r>
            <a:r>
              <a:rPr lang="nl-NL" dirty="0">
                <a:solidFill>
                  <a:srgbClr val="FF0000"/>
                </a:solidFill>
              </a:rPr>
              <a:t>verklaring</a:t>
            </a:r>
            <a:r>
              <a:rPr lang="nl-NL" dirty="0"/>
              <a:t> geven voor gebeurtenissen.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kunst: </a:t>
            </a:r>
            <a:r>
              <a:rPr lang="nl-NL" dirty="0">
                <a:solidFill>
                  <a:srgbClr val="FFFFFF"/>
                </a:solidFill>
              </a:rPr>
              <a:t>iets moois maken</a:t>
            </a:r>
          </a:p>
          <a:p>
            <a:pPr lvl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r>
              <a:rPr lang="nl-NL" b="1" dirty="0">
                <a:solidFill>
                  <a:srgbClr val="FFFFFF"/>
                </a:solidFill>
              </a:rPr>
              <a:t>natuurgodsdienst: </a:t>
            </a:r>
            <a:r>
              <a:rPr lang="nl-NL" dirty="0">
                <a:solidFill>
                  <a:srgbClr val="FFFFFF"/>
                </a:solidFill>
              </a:rPr>
              <a:t>geloof waarbij natuurverschijnselen vereerd worden</a:t>
            </a: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r>
              <a:rPr lang="nl-NL" b="1" dirty="0">
                <a:solidFill>
                  <a:srgbClr val="FFFFFF"/>
                </a:solidFill>
              </a:rPr>
              <a:t>verklaring: </a:t>
            </a:r>
            <a:r>
              <a:rPr lang="nl-NL" dirty="0">
                <a:solidFill>
                  <a:srgbClr val="FFFFFF"/>
                </a:solidFill>
              </a:rPr>
              <a:t>uitleg waardoor iets gebeurt</a:t>
            </a: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Kleine verschillen tussen jager-verzamelaars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9024061" cy="75276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Jager-verzamelaars leefden als nomaden in kleine groepen. Daardoor waren er maar kleine verschillen in:</a:t>
            </a:r>
          </a:p>
          <a:p>
            <a:pPr marL="0" lvl="0" indent="0">
              <a:buNone/>
            </a:pPr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aanzien</a:t>
            </a:r>
            <a:r>
              <a:rPr lang="nl-NL" dirty="0"/>
              <a:t>: waardering, hoe belangrijk iemand wordt gevonden</a:t>
            </a:r>
          </a:p>
          <a:p>
            <a:r>
              <a:rPr lang="nl-NL" dirty="0">
                <a:solidFill>
                  <a:srgbClr val="FF0000"/>
                </a:solidFill>
              </a:rPr>
              <a:t>macht</a:t>
            </a:r>
            <a:r>
              <a:rPr lang="nl-NL" dirty="0">
                <a:solidFill>
                  <a:schemeClr val="tx1"/>
                </a:solidFill>
              </a:rPr>
              <a:t>: als je anderen kunt laten doen wat je wilt</a:t>
            </a:r>
            <a:endParaRPr lang="nl-NL" dirty="0"/>
          </a:p>
          <a:p>
            <a:r>
              <a:rPr lang="nl-NL" dirty="0"/>
              <a:t>bezit, omdat ze rondtrokken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In de manier van leven van jager-verzamelaars was veel </a:t>
            </a:r>
            <a:r>
              <a:rPr lang="nl-NL" dirty="0">
                <a:solidFill>
                  <a:srgbClr val="FF0000"/>
                </a:solidFill>
              </a:rPr>
              <a:t>continuïteit</a:t>
            </a:r>
            <a:r>
              <a:rPr lang="nl-NL" dirty="0">
                <a:solidFill>
                  <a:schemeClr val="tx1"/>
                </a:solidFill>
              </a:rPr>
              <a:t>: als iets niet of bijna niet verandert.</a:t>
            </a: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21111" y="2202881"/>
            <a:ext cx="5511943" cy="77608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Grote verschillen tussen boeren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9726190" cy="7527697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nl-NL" dirty="0"/>
              <a:t>In de landbouwsamenleving ontstonden grotere verschillen in bezit, macht en aanzien.</a:t>
            </a:r>
          </a:p>
          <a:p>
            <a:pPr marL="0">
              <a:buNone/>
            </a:pPr>
            <a:endParaRPr lang="nl-NL" dirty="0"/>
          </a:p>
          <a:p>
            <a:pPr marL="504000" indent="-504000"/>
            <a:r>
              <a:rPr lang="nl-NL" dirty="0"/>
              <a:t>Boeren konden veel bezitten en sommige boeren werden rijker dan andere.</a:t>
            </a:r>
          </a:p>
          <a:p>
            <a:pPr marL="504000" indent="-504000"/>
            <a:endParaRPr lang="nl-NL" dirty="0"/>
          </a:p>
          <a:p>
            <a:pPr marL="504000" indent="-504000"/>
            <a:r>
              <a:rPr lang="nl-NL" dirty="0"/>
              <a:t>Boeren moesten met meer mensen rekening houden en afspraken maken.</a:t>
            </a:r>
          </a:p>
          <a:p>
            <a:pPr marL="0" indent="0">
              <a:buNone/>
            </a:pPr>
            <a:endParaRPr lang="nl-NL" dirty="0"/>
          </a:p>
          <a:p>
            <a:pPr marL="504000" indent="-504000"/>
            <a:r>
              <a:rPr lang="nl-NL" dirty="0"/>
              <a:t>Er kwamen dorpshoofden met meer macht.</a:t>
            </a:r>
          </a:p>
          <a:p>
            <a:pPr marL="504000" indent="-504000"/>
            <a:endParaRPr lang="nl-NL" dirty="0"/>
          </a:p>
          <a:p>
            <a:pPr marL="504000" indent="-504000"/>
            <a:r>
              <a:rPr lang="nl-NL" dirty="0"/>
              <a:t>Mensen met meer bezit of macht kregen meer aanzien.</a:t>
            </a:r>
          </a:p>
          <a:p>
            <a:pPr marL="504000" indent="-504000"/>
            <a:endParaRPr lang="nl-NL" dirty="0"/>
          </a:p>
          <a:p>
            <a:pPr marL="0" indent="0">
              <a:buNone/>
            </a:pPr>
            <a:r>
              <a:rPr lang="nl-NL" dirty="0"/>
              <a:t>(vervolg op volgende dia)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0879BC-BACB-4F51-8E33-C7ADFA20A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2514517"/>
            <a:ext cx="7441345" cy="5310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Verschillen in bezit, macht </a:t>
            </a:r>
            <a:r>
              <a:rPr lang="nl-NL"/>
              <a:t>en aanzien </a:t>
            </a:r>
            <a:r>
              <a:rPr lang="nl-NL" dirty="0"/>
              <a:t>zijn voorbeelden van </a:t>
            </a:r>
            <a:r>
              <a:rPr lang="nl-NL" dirty="0">
                <a:solidFill>
                  <a:srgbClr val="FF0000"/>
                </a:solidFill>
              </a:rPr>
              <a:t>sociale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/>
              <a:t>verschillen.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Het ontstaan van de landbouw en  landbouwsamenlevingen is een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kenmerkend aspect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de tijd van jagers en boeren. 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/>
              <a:t>Elk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tijdvak heeft zijn eigen kenmerkende aspecten. </a:t>
            </a:r>
            <a:endParaRPr lang="nl-NL" dirty="0"/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chemeClr val="bg1"/>
                </a:solidFill>
              </a:rPr>
              <a:t>sociaal: </a:t>
            </a:r>
            <a:r>
              <a:rPr lang="nl-NL" dirty="0">
                <a:solidFill>
                  <a:schemeClr val="bg1"/>
                </a:solidFill>
              </a:rPr>
              <a:t>heeft te maken met mensen en groepen in de samenleving</a:t>
            </a:r>
            <a:endParaRPr lang="nl-NL" b="1" dirty="0">
              <a:solidFill>
                <a:schemeClr val="bg1"/>
              </a:solidFill>
            </a:endParaRPr>
          </a:p>
          <a:p>
            <a:pPr lvl="0"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kenmerkend aspect: 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speciaal onderwerp van een tijdvak</a:t>
            </a:r>
            <a:endParaRPr lang="nl-NL" dirty="0">
              <a:solidFill>
                <a:schemeClr val="bg1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9625860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405</TotalTime>
  <Words>374</Words>
  <Application>Microsoft Macintosh PowerPoint</Application>
  <PresentationFormat>Aangepast</PresentationFormat>
  <Paragraphs>64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 Paragraaf 1.3  Denken en doen</vt:lpstr>
      <vt:lpstr>In deze presentatie leer je: </vt:lpstr>
      <vt:lpstr>Verering van voorouders</vt:lpstr>
      <vt:lpstr>Hunebedbouwers met een hunebed op de achtergrond</vt:lpstr>
      <vt:lpstr>Verering van goden in de natuur</vt:lpstr>
      <vt:lpstr>Kleine verschillen tussen jager-verzamelaars</vt:lpstr>
      <vt:lpstr>Grote verschillen tussen boeren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Jankees den Otter</cp:lastModifiedBy>
  <cp:revision>48</cp:revision>
  <dcterms:created xsi:type="dcterms:W3CDTF">2017-10-11T07:53:32Z</dcterms:created>
  <dcterms:modified xsi:type="dcterms:W3CDTF">2020-04-24T08:37:41Z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